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1"/>
  </p:sldMasterIdLst>
  <p:sldIdLst>
    <p:sldId id="279" r:id="rId2"/>
    <p:sldId id="280" r:id="rId3"/>
    <p:sldId id="281" r:id="rId4"/>
    <p:sldId id="282" r:id="rId5"/>
    <p:sldId id="309" r:id="rId6"/>
    <p:sldId id="310" r:id="rId7"/>
    <p:sldId id="311" r:id="rId8"/>
    <p:sldId id="312" r:id="rId9"/>
    <p:sldId id="313" r:id="rId10"/>
    <p:sldId id="314" r:id="rId11"/>
    <p:sldId id="283" r:id="rId12"/>
    <p:sldId id="308" r:id="rId13"/>
    <p:sldId id="284" r:id="rId14"/>
    <p:sldId id="285" r:id="rId15"/>
    <p:sldId id="286" r:id="rId16"/>
    <p:sldId id="307" r:id="rId17"/>
    <p:sldId id="287" r:id="rId18"/>
    <p:sldId id="288" r:id="rId19"/>
    <p:sldId id="289" r:id="rId20"/>
    <p:sldId id="306" r:id="rId21"/>
    <p:sldId id="290" r:id="rId22"/>
    <p:sldId id="256" r:id="rId23"/>
    <p:sldId id="257" r:id="rId24"/>
    <p:sldId id="258" r:id="rId25"/>
    <p:sldId id="305" r:id="rId26"/>
    <p:sldId id="259" r:id="rId27"/>
    <p:sldId id="260" r:id="rId28"/>
    <p:sldId id="304" r:id="rId29"/>
    <p:sldId id="261" r:id="rId30"/>
    <p:sldId id="264" r:id="rId31"/>
    <p:sldId id="322" r:id="rId32"/>
    <p:sldId id="315" r:id="rId33"/>
    <p:sldId id="316" r:id="rId34"/>
    <p:sldId id="317" r:id="rId35"/>
    <p:sldId id="318" r:id="rId36"/>
    <p:sldId id="319" r:id="rId37"/>
    <p:sldId id="320" r:id="rId38"/>
    <p:sldId id="321" r:id="rId39"/>
    <p:sldId id="263" r:id="rId40"/>
    <p:sldId id="262" r:id="rId41"/>
    <p:sldId id="265"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23" autoAdjust="0"/>
    <p:restoredTop sz="94660"/>
  </p:normalViewPr>
  <p:slideViewPr>
    <p:cSldViewPr snapToGrid="0">
      <p:cViewPr varScale="1">
        <p:scale>
          <a:sx n="120" d="100"/>
          <a:sy n="120" d="100"/>
        </p:scale>
        <p:origin x="13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10/12/2017</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2869201856"/>
      </p:ext>
    </p:extLst>
  </p:cSld>
  <p:clrMapOvr>
    <a:masterClrMapping/>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10/12/2017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379143770"/>
      </p:ext>
    </p:extLst>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8B434A-93F7-42BB-B579-2BB3048CE99C}" type="datetimeFigureOut">
              <a:rPr lang="en-US" smtClean="0"/>
              <a:t>10/12/2017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74972507"/>
      </p:ext>
    </p:extLst>
  </p:cSld>
  <p:clrMapOvr>
    <a:masterClrMapping/>
  </p:clrMapOvr>
  <p:transition spd="slow">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8B434A-93F7-42BB-B579-2BB3048CE99C}" type="datetimeFigureOut">
              <a:rPr lang="en-US" smtClean="0"/>
              <a:t>10/12/2017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1493623950"/>
      </p:ext>
    </p:extLst>
  </p:cSld>
  <p:clrMapOvr>
    <a:masterClrMapping/>
  </p:clrMapOvr>
  <p:transition spd="slow">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8B434A-93F7-42BB-B579-2BB3048CE99C}" type="datetimeFigureOut">
              <a:rPr lang="en-US" smtClean="0"/>
              <a:t>10/12/2017</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4027660131"/>
      </p:ext>
    </p:extLst>
  </p:cSld>
  <p:clrMapOvr>
    <a:masterClrMapping/>
  </p:clrMapOvr>
  <p:transition spd="slow">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8B434A-93F7-42BB-B579-2BB3048CE99C}" type="datetimeFigureOut">
              <a:rPr lang="en-US" smtClean="0"/>
              <a:t>10/12/2017</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018831834"/>
      </p:ext>
    </p:extLst>
  </p:cSld>
  <p:clrMapOvr>
    <a:masterClrMapping/>
  </p:clrMapOvr>
  <p:transition spd="slow">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8B434A-93F7-42BB-B579-2BB3048CE99C}" type="datetimeFigureOut">
              <a:rPr lang="en-US" smtClean="0"/>
              <a:t>10/12/2017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284934340"/>
      </p:ext>
    </p:extLst>
  </p:cSld>
  <p:clrMapOvr>
    <a:masterClrMapping/>
  </p:clrMapOvr>
  <p:transition spd="slow">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10/12/2017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1654718157"/>
      </p:ext>
    </p:extLst>
  </p:cSld>
  <p:clrMapOvr>
    <a:masterClrMapping/>
  </p:clrMapOvr>
  <p:transition spd="slow">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10/12/2017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459662908"/>
      </p:ext>
    </p:extLst>
  </p:cSld>
  <p:clrMapOvr>
    <a:masterClrMapping/>
  </p:clrMapOvr>
  <p:transition spd="slow">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8B434A-93F7-42BB-B579-2BB3048CE99C}" type="datetimeFigureOut">
              <a:rPr lang="en-US" smtClean="0"/>
              <a:t>10/12/2017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4185759846"/>
      </p:ext>
    </p:extLst>
  </p:cSld>
  <p:clrMapOvr>
    <a:masterClrMapping/>
  </p:clrMapOvr>
  <p:transition spd="slow">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8B434A-93F7-42BB-B579-2BB3048CE99C}" type="datetimeFigureOut">
              <a:rPr lang="en-US" smtClean="0"/>
              <a:t>10/12/2017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6CCF7F-7522-4610-8689-3E7F947E967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89709159"/>
      </p:ext>
    </p:extLst>
  </p:cSld>
  <p:clrMapOvr>
    <a:masterClrMapping/>
  </p:clrMapOvr>
  <p:transition spd="slow">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10/12/2017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2776471480"/>
      </p:ext>
    </p:extLst>
  </p:cSld>
  <p:clrMapOvr>
    <a:masterClrMapping/>
  </p:clrMapOvr>
  <p:transition spd="slow">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10/12/2017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98498802"/>
      </p:ext>
    </p:extLst>
  </p:cSld>
  <p:clrMapOvr>
    <a:masterClrMapping/>
  </p:clrMapOvr>
  <p:transition spd="slow">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10/12/2017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613917459"/>
      </p:ext>
    </p:extLst>
  </p:cSld>
  <p:clrMapOvr>
    <a:masterClrMapping/>
  </p:clrMapOvr>
  <p:transition spd="slow">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10/12/2017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300986356"/>
      </p:ext>
    </p:extLst>
  </p:cSld>
  <p:clrMapOvr>
    <a:masterClrMapping/>
  </p:clrMapOvr>
  <p:transition spd="slow">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10/12/2017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1409919883"/>
      </p:ext>
    </p:extLst>
  </p:cSld>
  <p:clrMapOvr>
    <a:masterClrMapping/>
  </p:clrMapOvr>
  <p:transition spd="slow">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68B434A-93F7-42BB-B579-2BB3048CE99C}" type="datetimeFigureOut">
              <a:rPr lang="en-US" smtClean="0"/>
              <a:t>10/12/2017</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6CCF7F-7522-4610-8689-3E7F947E967E}" type="slidenum">
              <a:rPr lang="en-US" smtClean="0"/>
              <a:t>‹#›</a:t>
            </a:fld>
            <a:endParaRPr lang="en-US"/>
          </a:p>
        </p:txBody>
      </p:sp>
    </p:spTree>
    <p:extLst>
      <p:ext uri="{BB962C8B-B14F-4D97-AF65-F5344CB8AC3E}">
        <p14:creationId xmlns:p14="http://schemas.microsoft.com/office/powerpoint/2010/main" val="615074939"/>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Lst>
  <p:transition spd="slow">
    <p:push dir="r"/>
  </p:transition>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52800" y="2505670"/>
            <a:ext cx="5791200" cy="923330"/>
          </a:xfrm>
          <a:prstGeom prst="rect">
            <a:avLst/>
          </a:prstGeom>
        </p:spPr>
        <p:txBody>
          <a:bodyPr wrap="square">
            <a:spAutoFit/>
          </a:bodyPr>
          <a:lstStyle/>
          <a:p>
            <a:pPr algn="ctr"/>
            <a:endParaRPr lang="en-US" dirty="0"/>
          </a:p>
          <a:p>
            <a:pPr algn="ctr"/>
            <a:endParaRPr lang="en-US" dirty="0"/>
          </a:p>
          <a:p>
            <a:pPr algn="ctr"/>
            <a:r>
              <a:rPr lang="en-US" dirty="0"/>
              <a:t> </a:t>
            </a:r>
          </a:p>
        </p:txBody>
      </p:sp>
      <p:sp>
        <p:nvSpPr>
          <p:cNvPr id="2" name="Rectangle 1"/>
          <p:cNvSpPr/>
          <p:nvPr/>
        </p:nvSpPr>
        <p:spPr>
          <a:xfrm>
            <a:off x="3048000" y="3133919"/>
            <a:ext cx="6096000" cy="627416"/>
          </a:xfrm>
          <a:prstGeom prst="rect">
            <a:avLst/>
          </a:prstGeom>
        </p:spPr>
        <p:txBody>
          <a:bodyPr>
            <a:spAutoFit/>
          </a:bodyPr>
          <a:lstStyle/>
          <a:p>
            <a:pPr algn="ctr"/>
            <a:r>
              <a:rPr lang="en-US" sz="1200" b="1" dirty="0">
                <a:latin typeface="Calibri" panose="020F0502020204030204" pitchFamily="34" charset="0"/>
                <a:ea typeface="Calibri" panose="020F0502020204030204" pitchFamily="34" charset="0"/>
                <a:cs typeface="Times New Roman" panose="02020603050405020304" pitchFamily="18" charset="0"/>
              </a:rPr>
              <a:t> </a:t>
            </a:r>
            <a:r>
              <a:rPr lang="en-US" sz="1100" dirty="0"/>
              <a:t>WHAT IS A SACRAMENT?</a:t>
            </a:r>
          </a:p>
          <a:p>
            <a:r>
              <a:rPr lang="en-US" sz="1100" dirty="0"/>
              <a:t> </a:t>
            </a:r>
          </a:p>
          <a:p>
            <a:pPr algn="ctr">
              <a:lnSpc>
                <a:spcPct val="107000"/>
              </a:lnSpc>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0637828"/>
      </p:ext>
    </p:extLst>
  </p:cSld>
  <p:clrMapOvr>
    <a:masterClrMapping/>
  </p:clrMapOvr>
  <p:transition spd="slow">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00982" y="1902062"/>
            <a:ext cx="9497960" cy="1754326"/>
          </a:xfrm>
          <a:prstGeom prst="rect">
            <a:avLst/>
          </a:prstGeom>
        </p:spPr>
        <p:txBody>
          <a:bodyPr wrap="square">
            <a:spAutoFit/>
          </a:bodyPr>
          <a:lstStyle/>
          <a:p>
            <a:r>
              <a:rPr lang="en-US" dirty="0"/>
              <a:t> </a:t>
            </a:r>
          </a:p>
          <a:p>
            <a:r>
              <a:rPr lang="en-US" dirty="0"/>
              <a:t>St Augustine, in the 5th century described a sacrament as ‘an outward and visible sign of an inward and invisible grace.’ It sounds a very simple answer, but, to understand the depth of what that means, we need to probe rather more deeply.</a:t>
            </a:r>
          </a:p>
          <a:p>
            <a:pPr algn="ctr"/>
            <a:endParaRPr lang="en-US" dirty="0"/>
          </a:p>
          <a:p>
            <a:pPr algn="ctr"/>
            <a:endParaRPr lang="en-US" dirty="0"/>
          </a:p>
        </p:txBody>
      </p:sp>
    </p:spTree>
    <p:extLst>
      <p:ext uri="{BB962C8B-B14F-4D97-AF65-F5344CB8AC3E}">
        <p14:creationId xmlns:p14="http://schemas.microsoft.com/office/powerpoint/2010/main" val="133181808"/>
      </p:ext>
    </p:extLst>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86348" y="1471136"/>
            <a:ext cx="9733936" cy="2585323"/>
          </a:xfrm>
          <a:prstGeom prst="rect">
            <a:avLst/>
          </a:prstGeom>
        </p:spPr>
        <p:txBody>
          <a:bodyPr wrap="square">
            <a:spAutoFit/>
          </a:bodyPr>
          <a:lstStyle/>
          <a:p>
            <a:pPr algn="ctr"/>
            <a:r>
              <a:rPr lang="en-US" b="1" dirty="0">
                <a:solidFill>
                  <a:srgbClr val="0070C0"/>
                </a:solidFill>
              </a:rPr>
              <a:t>  THE CHRISTIAN JOURNEY</a:t>
            </a:r>
          </a:p>
          <a:p>
            <a:r>
              <a:rPr lang="en-US" dirty="0"/>
              <a:t>As Christians the journey of our lives is about coming to know God better, about building the kingdom of God here on earth, and, finally, to be with God forever. As Catholic Christians we move on this journey as the Church, that gathering of the baptized, striving to be the sign of Christ in the world. Thus, we are a community, the community of Christ.</a:t>
            </a:r>
          </a:p>
          <a:p>
            <a:endParaRPr lang="en-US" dirty="0"/>
          </a:p>
          <a:p>
            <a:endParaRPr lang="en-US" dirty="0"/>
          </a:p>
          <a:p>
            <a:endParaRPr lang="en-US" dirty="0"/>
          </a:p>
        </p:txBody>
      </p:sp>
    </p:spTree>
    <p:extLst>
      <p:ext uri="{BB962C8B-B14F-4D97-AF65-F5344CB8AC3E}">
        <p14:creationId xmlns:p14="http://schemas.microsoft.com/office/powerpoint/2010/main" val="2266599768"/>
      </p:ext>
    </p:extLst>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9302" y="1180914"/>
            <a:ext cx="8347587" cy="4801314"/>
          </a:xfrm>
          <a:prstGeom prst="rect">
            <a:avLst/>
          </a:prstGeom>
        </p:spPr>
        <p:txBody>
          <a:bodyPr wrap="square">
            <a:spAutoFit/>
          </a:bodyPr>
          <a:lstStyle/>
          <a:p>
            <a:pPr algn="just"/>
            <a:r>
              <a:rPr lang="en-US" dirty="0"/>
              <a:t>  St John, in his gospel tells us ‘God so loved the world that he gave his only Son, so that everyone who believes in him may not perish but may have eternal life.’(John 3:16) God’s love for us, his will for us to participate in his life, is manifested in the Incarnation, God’s giving of himself in the humanity of Jesus; ‘the word became flesh and lived among us’ (John 1:14) Jesus is the visible, outward sign of God’s love for us. And, in turn, it is in the Church that Christ remains visible and tangible for us, most particularly in our encounters with him in the sacraments. The sacraments are where we meet Christ, where God’s action, in Christ, through the Church, transforms us, bringing us to what God wants us to be. As baptized Christians, this is what we want too, we want to be what God wills for us. And what God wills for us is a life of joy in his presence and the promise of eternity. As Psalm 16 tells us: ‘You show me the path of life. In your presence there is fullness of joy; in your right hand are pleasures forevermore.’</a:t>
            </a:r>
          </a:p>
          <a:p>
            <a:pPr algn="ctr"/>
            <a:endParaRPr lang="en-US" dirty="0"/>
          </a:p>
          <a:p>
            <a:pPr algn="ctr"/>
            <a:endParaRPr lang="en-US" dirty="0"/>
          </a:p>
        </p:txBody>
      </p:sp>
    </p:spTree>
    <p:extLst>
      <p:ext uri="{BB962C8B-B14F-4D97-AF65-F5344CB8AC3E}">
        <p14:creationId xmlns:p14="http://schemas.microsoft.com/office/powerpoint/2010/main" val="2718373290"/>
      </p:ext>
    </p:extLst>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0" y="2413338"/>
            <a:ext cx="6096000" cy="923330"/>
          </a:xfrm>
          <a:prstGeom prst="rect">
            <a:avLst/>
          </a:prstGeom>
        </p:spPr>
        <p:txBody>
          <a:bodyPr>
            <a:spAutoFit/>
          </a:bodyPr>
          <a:lstStyle/>
          <a:p>
            <a:pPr algn="ctr"/>
            <a:r>
              <a:rPr lang="en-US" dirty="0"/>
              <a:t> </a:t>
            </a:r>
          </a:p>
          <a:p>
            <a:pPr algn="ctr"/>
            <a:endParaRPr lang="en-US" dirty="0"/>
          </a:p>
          <a:p>
            <a:pPr algn="ctr"/>
            <a:r>
              <a:rPr lang="en-US" b="1" dirty="0"/>
              <a:t> </a:t>
            </a:r>
            <a:endParaRPr lang="en-US" dirty="0"/>
          </a:p>
        </p:txBody>
      </p:sp>
      <p:sp>
        <p:nvSpPr>
          <p:cNvPr id="2" name="Rectangle 1"/>
          <p:cNvSpPr/>
          <p:nvPr/>
        </p:nvSpPr>
        <p:spPr>
          <a:xfrm>
            <a:off x="1858297" y="1600295"/>
            <a:ext cx="8888361" cy="2503249"/>
          </a:xfrm>
          <a:prstGeom prst="rect">
            <a:avLst/>
          </a:prstGeom>
        </p:spPr>
        <p:txBody>
          <a:bodyPr wrap="square">
            <a:spAutoFit/>
          </a:bodyPr>
          <a:lstStyle/>
          <a:p>
            <a:pPr>
              <a:lnSpc>
                <a:spcPts val="1800"/>
              </a:lnSpc>
              <a:spcAft>
                <a:spcPts val="750"/>
              </a:spcAft>
            </a:pPr>
            <a:r>
              <a:rPr lang="en-US"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The liturgical life of the Catholic Church revolves around the Eucharistic sacrifice and the sacraments. There are seven sacraments in the Church: Baptism, Confirmation, Eucharist, Penance, Anointing of the Sick, Matrimony, and Holy Orders.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ts val="1800"/>
              </a:lnSpc>
              <a:spcAft>
                <a:spcPts val="750"/>
              </a:spcAft>
            </a:pPr>
            <a:r>
              <a:rPr lang="en-US"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The purpose of the sacraments is to make people holy, to build up the body of Christ, and finally, to give worship to God; but being signs, they also have a teaching function. They not only presuppose faith, but by words and object, they also nourish, strengthen, and express it; that is why they are called "sacraments of faith." The sacraments impart grace, but, in addition, the very act of celebrating them disposes the faithful most effectively to receive this grace in a fruitful manner, to worship God rightly, and to practice charity.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9865102"/>
      </p:ext>
    </p:extLst>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02658" y="904568"/>
            <a:ext cx="9910915" cy="369332"/>
          </a:xfrm>
          <a:prstGeom prst="rect">
            <a:avLst/>
          </a:prstGeom>
        </p:spPr>
        <p:txBody>
          <a:bodyPr wrap="square">
            <a:spAutoFit/>
          </a:bodyPr>
          <a:lstStyle/>
          <a:p>
            <a:pPr algn="ctr"/>
            <a:r>
              <a:rPr lang="en-US" b="1" dirty="0"/>
              <a:t> </a:t>
            </a:r>
            <a:endParaRPr lang="en-US" dirty="0"/>
          </a:p>
        </p:txBody>
      </p:sp>
      <p:sp>
        <p:nvSpPr>
          <p:cNvPr id="2" name="Rectangle 1"/>
          <p:cNvSpPr/>
          <p:nvPr/>
        </p:nvSpPr>
        <p:spPr>
          <a:xfrm>
            <a:off x="1602658" y="1600295"/>
            <a:ext cx="9458632" cy="2503249"/>
          </a:xfrm>
          <a:prstGeom prst="rect">
            <a:avLst/>
          </a:prstGeom>
        </p:spPr>
        <p:txBody>
          <a:bodyPr wrap="square">
            <a:spAutoFit/>
          </a:bodyPr>
          <a:lstStyle/>
          <a:p>
            <a:pPr>
              <a:lnSpc>
                <a:spcPts val="1800"/>
              </a:lnSpc>
              <a:spcAft>
                <a:spcPts val="750"/>
              </a:spcAft>
            </a:pPr>
            <a:r>
              <a:rPr lang="en-US"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Worship is integral to our lives as Christians. When we engage in the prayer and ritual of the Church, we are formed as Church. Our sacramental rites are of primary importance while we are gathered.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ts val="1800"/>
              </a:lnSpc>
              <a:spcAft>
                <a:spcPts val="750"/>
              </a:spcAft>
            </a:pPr>
            <a:r>
              <a:rPr lang="en-US"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The history of human salvation is the history of the way God came to men. The first step on this way was the bridging of the gulf separating God and man in the person of the one Mediator Jesus Christ and by his work of redemption. By means of his Church Christ makes his grace available to all. Only in this application of redemption to mankind is the redemptive action of Christ completed. The doctrine of the sacraments is the doctrine of the second part of God's way of salvation to us. It deals with the holy signs which Christ instituted as the vehicles of his grace.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8270573"/>
      </p:ext>
    </p:extLst>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88026" y="1366683"/>
            <a:ext cx="9458632" cy="369332"/>
          </a:xfrm>
          <a:prstGeom prst="rect">
            <a:avLst/>
          </a:prstGeom>
        </p:spPr>
        <p:txBody>
          <a:bodyPr wrap="square">
            <a:spAutoFit/>
          </a:bodyPr>
          <a:lstStyle/>
          <a:p>
            <a:pPr algn="ctr"/>
            <a:r>
              <a:rPr lang="en-US" b="1" dirty="0"/>
              <a:t> </a:t>
            </a:r>
            <a:endParaRPr lang="en-US" dirty="0"/>
          </a:p>
        </p:txBody>
      </p:sp>
      <p:sp>
        <p:nvSpPr>
          <p:cNvPr id="2" name="Rectangle 1"/>
          <p:cNvSpPr/>
          <p:nvPr/>
        </p:nvSpPr>
        <p:spPr>
          <a:xfrm>
            <a:off x="1484671" y="2344088"/>
            <a:ext cx="8839200" cy="1477328"/>
          </a:xfrm>
          <a:prstGeom prst="rect">
            <a:avLst/>
          </a:prstGeom>
        </p:spPr>
        <p:txBody>
          <a:bodyPr wrap="square">
            <a:spAutoFit/>
          </a:bodyPr>
          <a:lstStyle/>
          <a:p>
            <a:pPr>
              <a:lnSpc>
                <a:spcPts val="1800"/>
              </a:lnSpc>
              <a:spcAft>
                <a:spcPts val="750"/>
              </a:spcAft>
            </a:pPr>
            <a:r>
              <a:rPr lang="en-US"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The great mystery of the union in Christ of a human nature with the second Person of the Godhead is that the human actions and sufferings of Christ are divine actions and sufferings. The sacraments are a living continuation of this mystery. There are earthly, external signs here which, of themselves, could never acquire any supernatural significance, but the signs of the sacraments have been made by Christ into vehicles of his grace. They effect in men the grace for which Christ made them the sign.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5566239"/>
      </p:ext>
    </p:extLst>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88026" y="1366683"/>
            <a:ext cx="9458632" cy="369332"/>
          </a:xfrm>
          <a:prstGeom prst="rect">
            <a:avLst/>
          </a:prstGeom>
        </p:spPr>
        <p:txBody>
          <a:bodyPr wrap="square">
            <a:spAutoFit/>
          </a:bodyPr>
          <a:lstStyle/>
          <a:p>
            <a:pPr algn="ctr"/>
            <a:r>
              <a:rPr lang="en-US" b="1" dirty="0"/>
              <a:t> </a:t>
            </a:r>
            <a:endParaRPr lang="en-US" dirty="0"/>
          </a:p>
        </p:txBody>
      </p:sp>
      <p:sp>
        <p:nvSpPr>
          <p:cNvPr id="4" name="Rectangle 3"/>
          <p:cNvSpPr/>
          <p:nvPr/>
        </p:nvSpPr>
        <p:spPr>
          <a:xfrm>
            <a:off x="1445341" y="992912"/>
            <a:ext cx="10176387" cy="2308324"/>
          </a:xfrm>
          <a:prstGeom prst="rect">
            <a:avLst/>
          </a:prstGeom>
        </p:spPr>
        <p:txBody>
          <a:bodyPr wrap="square">
            <a:spAutoFit/>
          </a:bodyPr>
          <a:lstStyle/>
          <a:p>
            <a:r>
              <a:rPr lang="en-US" dirty="0"/>
              <a:t>So there are two fundamental ideas which constantly recur in the Church's teaching, on the sacraments. First there is the Church's concern for these instituted by Christ, their number, and their proper preservation and administration; then the grace which Christ has for all time linked with these signs and which is communicated by them.</a:t>
            </a:r>
          </a:p>
          <a:p>
            <a:r>
              <a:rPr lang="en-US" dirty="0"/>
              <a:t>The second is the effect of the sacraments. They are the signs of Christ's work; the effectiveness of Christ's continuing work in his Church cannot be dependent on man's inadequacy. </a:t>
            </a:r>
          </a:p>
          <a:p>
            <a:endParaRPr lang="en-US" dirty="0"/>
          </a:p>
        </p:txBody>
      </p:sp>
    </p:spTree>
    <p:extLst>
      <p:ext uri="{BB962C8B-B14F-4D97-AF65-F5344CB8AC3E}">
        <p14:creationId xmlns:p14="http://schemas.microsoft.com/office/powerpoint/2010/main" val="3451723513"/>
      </p:ext>
    </p:extLst>
  </p:cSld>
  <p:clrMapOvr>
    <a:masterClrMapping/>
  </p:clrMapOvr>
  <p:transition spd="slow">
    <p:push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88026" y="1366683"/>
            <a:ext cx="9458632" cy="369332"/>
          </a:xfrm>
          <a:prstGeom prst="rect">
            <a:avLst/>
          </a:prstGeom>
        </p:spPr>
        <p:txBody>
          <a:bodyPr wrap="square">
            <a:spAutoFit/>
          </a:bodyPr>
          <a:lstStyle/>
          <a:p>
            <a:pPr algn="ctr"/>
            <a:r>
              <a:rPr lang="en-US" b="1" dirty="0"/>
              <a:t> </a:t>
            </a:r>
            <a:endParaRPr lang="en-US" dirty="0"/>
          </a:p>
        </p:txBody>
      </p:sp>
      <p:sp>
        <p:nvSpPr>
          <p:cNvPr id="4" name="Rectangle 3"/>
          <p:cNvSpPr/>
          <p:nvPr/>
        </p:nvSpPr>
        <p:spPr>
          <a:xfrm>
            <a:off x="1445341" y="992912"/>
            <a:ext cx="10176387" cy="2585323"/>
          </a:xfrm>
          <a:prstGeom prst="rect">
            <a:avLst/>
          </a:prstGeom>
        </p:spPr>
        <p:txBody>
          <a:bodyPr wrap="square">
            <a:spAutoFit/>
          </a:bodyPr>
          <a:lstStyle/>
          <a:p>
            <a:endParaRPr lang="en-US" dirty="0"/>
          </a:p>
          <a:p>
            <a:r>
              <a:rPr lang="en-US" dirty="0"/>
              <a:t>A sacrament, administered properly in the way established by Christ and with the proper intention, gives the grace it signifies. It is effective not by reason of the power of intercession of priestly prayer nor on account of the worthiness of the recipient, but solely by the power of Christ. The power of Christ lives in the sacraments. The effect of the sacrament is independent of the sinfulness or unworthiness of the minister. The Church has never tolerated any subjective qualification of the objective effectiveness of the sacraments ex </a:t>
            </a:r>
            <a:r>
              <a:rPr lang="en-US" dirty="0" err="1"/>
              <a:t>opere</a:t>
            </a:r>
            <a:r>
              <a:rPr lang="en-US" dirty="0"/>
              <a:t> </a:t>
            </a:r>
            <a:r>
              <a:rPr lang="en-US" dirty="0" err="1"/>
              <a:t>operato</a:t>
            </a:r>
            <a:r>
              <a:rPr lang="en-US" dirty="0"/>
              <a:t>. This would ultimately be to conceive the way of salvation as being man's way to God and not God's way to man.</a:t>
            </a:r>
          </a:p>
        </p:txBody>
      </p:sp>
    </p:spTree>
    <p:extLst>
      <p:ext uri="{BB962C8B-B14F-4D97-AF65-F5344CB8AC3E}">
        <p14:creationId xmlns:p14="http://schemas.microsoft.com/office/powerpoint/2010/main" val="301365404"/>
      </p:ext>
    </p:extLst>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9806" y="1443841"/>
            <a:ext cx="8534400" cy="2862322"/>
          </a:xfrm>
          <a:prstGeom prst="rect">
            <a:avLst/>
          </a:prstGeom>
        </p:spPr>
        <p:txBody>
          <a:bodyPr wrap="square">
            <a:spAutoFit/>
          </a:bodyPr>
          <a:lstStyle/>
          <a:p>
            <a:r>
              <a:rPr lang="en-US" dirty="0"/>
              <a:t>The Church Thus Teaches: There are seven sacraments. They were instituted by Christ and given to the Church to administer. They are necessary for salvation. The sacraments are the vehicles of grace which they convey. They are validly administered by the carrying out of the sign with the proper intention. Not all are equally qualified to administer all the sacraments. The validity of the sacrament is independent of the worthiness of the minister. Three sacraments imprint an indelible character.</a:t>
            </a:r>
          </a:p>
          <a:p>
            <a:r>
              <a:rPr lang="en-US" dirty="0"/>
              <a:t>Sacraments are instituted by the Church and are effective by virtue of the Church's intercession. Institution and alteration of them is reserved to the Holy See.</a:t>
            </a:r>
          </a:p>
        </p:txBody>
      </p:sp>
    </p:spTree>
    <p:extLst>
      <p:ext uri="{BB962C8B-B14F-4D97-AF65-F5344CB8AC3E}">
        <p14:creationId xmlns:p14="http://schemas.microsoft.com/office/powerpoint/2010/main" val="2683574952"/>
      </p:ext>
    </p:extLst>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7355" y="707922"/>
            <a:ext cx="10156722" cy="3139321"/>
          </a:xfrm>
          <a:prstGeom prst="rect">
            <a:avLst/>
          </a:prstGeom>
        </p:spPr>
        <p:txBody>
          <a:bodyPr wrap="square">
            <a:spAutoFit/>
          </a:bodyPr>
          <a:lstStyle/>
          <a:p>
            <a:pPr algn="ctr"/>
            <a:endParaRPr lang="en-US" dirty="0"/>
          </a:p>
          <a:p>
            <a:endParaRPr lang="en-US" dirty="0"/>
          </a:p>
          <a:p>
            <a:pPr algn="ctr"/>
            <a:r>
              <a:rPr lang="en-US" b="1" dirty="0"/>
              <a:t> </a:t>
            </a:r>
            <a:r>
              <a:rPr lang="en-US" dirty="0"/>
              <a:t>SACRAMENT’</a:t>
            </a:r>
          </a:p>
          <a:p>
            <a:r>
              <a:rPr lang="en-US" dirty="0"/>
              <a:t>Historically, the word ‘sacrament’ developed from the Greek word ‘</a:t>
            </a:r>
            <a:r>
              <a:rPr lang="en-US" dirty="0" err="1"/>
              <a:t>mysterion</a:t>
            </a:r>
            <a:r>
              <a:rPr lang="en-US" dirty="0"/>
              <a:t>’ and the Latin word ‘</a:t>
            </a:r>
            <a:r>
              <a:rPr lang="en-US" dirty="0" err="1"/>
              <a:t>sacramentum</a:t>
            </a:r>
            <a:r>
              <a:rPr lang="en-US" dirty="0"/>
              <a:t>’. ‘</a:t>
            </a:r>
            <a:r>
              <a:rPr lang="en-US" dirty="0" err="1"/>
              <a:t>Mysterion</a:t>
            </a:r>
            <a:r>
              <a:rPr lang="en-US" dirty="0"/>
              <a:t>’ means ‘something hidden or secret’ – our word ‘mystery’. The language surrounding ‘sacraments’ did not develop in the Church for some time. We hear of a ritual of baptism in the Christian community of the Acts of the Apostles, and of the ‘breaking of bread’ – the Eucharist (Acts2:38, 41- 42). These celebrations were called by their name, there was no generic term for these experiences.</a:t>
            </a:r>
          </a:p>
          <a:p>
            <a:pPr algn="ctr"/>
            <a:endParaRPr lang="en-US" dirty="0"/>
          </a:p>
          <a:p>
            <a:r>
              <a:rPr lang="en-US" dirty="0"/>
              <a:t> </a:t>
            </a:r>
          </a:p>
        </p:txBody>
      </p:sp>
    </p:spTree>
    <p:extLst>
      <p:ext uri="{BB962C8B-B14F-4D97-AF65-F5344CB8AC3E}">
        <p14:creationId xmlns:p14="http://schemas.microsoft.com/office/powerpoint/2010/main" val="2444348256"/>
      </p:ext>
    </p:extLst>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6347" y="1848465"/>
            <a:ext cx="10097729" cy="1754326"/>
          </a:xfrm>
          <a:prstGeom prst="rect">
            <a:avLst/>
          </a:prstGeom>
        </p:spPr>
        <p:txBody>
          <a:bodyPr wrap="square">
            <a:spAutoFit/>
          </a:bodyPr>
          <a:lstStyle/>
          <a:p>
            <a:pPr algn="ctr"/>
            <a:endParaRPr lang="en-US" dirty="0"/>
          </a:p>
          <a:p>
            <a:r>
              <a:rPr lang="en-US" dirty="0"/>
              <a:t>  It was not until the third century that the word ‘</a:t>
            </a:r>
            <a:r>
              <a:rPr lang="en-US" dirty="0" err="1"/>
              <a:t>mysterion</a:t>
            </a:r>
            <a:r>
              <a:rPr lang="en-US" dirty="0"/>
              <a:t>’, a word that the pagans used to describe rites of initiation, began to be used to describe Christian rites. In order to avoid any confusion with pagan thinking the theologian Tertullian began to use the Latin word, ‘</a:t>
            </a:r>
            <a:r>
              <a:rPr lang="en-US" dirty="0" err="1"/>
              <a:t>sacramentum</a:t>
            </a:r>
            <a:r>
              <a:rPr lang="en-US" dirty="0"/>
              <a:t>’ for ‘</a:t>
            </a:r>
            <a:r>
              <a:rPr lang="en-US" dirty="0" err="1"/>
              <a:t>mysterion</a:t>
            </a:r>
            <a:r>
              <a:rPr lang="en-US" dirty="0"/>
              <a:t>’ particularly in explaining baptism.</a:t>
            </a:r>
          </a:p>
          <a:p>
            <a:endParaRPr lang="en-US" dirty="0"/>
          </a:p>
        </p:txBody>
      </p:sp>
    </p:spTree>
    <p:extLst>
      <p:ext uri="{BB962C8B-B14F-4D97-AF65-F5344CB8AC3E}">
        <p14:creationId xmlns:p14="http://schemas.microsoft.com/office/powerpoint/2010/main" val="2994733453"/>
      </p:ext>
    </p:extLst>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0" y="1997839"/>
            <a:ext cx="6096000" cy="646331"/>
          </a:xfrm>
          <a:prstGeom prst="rect">
            <a:avLst/>
          </a:prstGeom>
        </p:spPr>
        <p:txBody>
          <a:bodyPr>
            <a:spAutoFit/>
          </a:bodyPr>
          <a:lstStyle/>
          <a:p>
            <a:r>
              <a:rPr lang="en-US" dirty="0"/>
              <a:t> </a:t>
            </a:r>
          </a:p>
          <a:p>
            <a:endParaRPr lang="en-US" dirty="0"/>
          </a:p>
        </p:txBody>
      </p:sp>
      <p:sp>
        <p:nvSpPr>
          <p:cNvPr id="2" name="Rectangle 1"/>
          <p:cNvSpPr/>
          <p:nvPr/>
        </p:nvSpPr>
        <p:spPr>
          <a:xfrm>
            <a:off x="1523999" y="1997839"/>
            <a:ext cx="9507795" cy="1545167"/>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r>
              <a:rPr lang="en-US" sz="1600" dirty="0"/>
              <a:t>The </a:t>
            </a:r>
            <a:r>
              <a:rPr lang="en-US" sz="1600" dirty="0" err="1"/>
              <a:t>sacramentum</a:t>
            </a:r>
            <a:r>
              <a:rPr lang="en-US" sz="1600" dirty="0"/>
              <a:t> was a sacred oath of allegiance to the emperor taken by a Roman soldier. Tertullian suggested that just as the soldier’s oath was an sign of the beginning of a new life, so too was initiation into the Christian community through baptism and </a:t>
            </a:r>
            <a:r>
              <a:rPr lang="en-US" sz="1600" dirty="0" err="1"/>
              <a:t>eucharist</a:t>
            </a:r>
            <a:r>
              <a:rPr lang="en-US" sz="1600" dirty="0"/>
              <a:t>. ‘</a:t>
            </a:r>
            <a:r>
              <a:rPr lang="en-US" sz="1600" dirty="0" err="1"/>
              <a:t>Sacramentum</a:t>
            </a:r>
            <a:r>
              <a:rPr lang="en-US" sz="1600" dirty="0"/>
              <a:t>’ then became a general term for the rites of Christian initiation.</a:t>
            </a:r>
          </a:p>
          <a:p>
            <a:pPr>
              <a:lnSpc>
                <a:spcPct val="107000"/>
              </a:lnSpc>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2866596"/>
      </p:ext>
    </p:extLst>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18969" y="1997839"/>
            <a:ext cx="8563896" cy="4524315"/>
          </a:xfrm>
          <a:prstGeom prst="rect">
            <a:avLst/>
          </a:prstGeom>
        </p:spPr>
        <p:txBody>
          <a:bodyPr wrap="square">
            <a:spAutoFit/>
          </a:bodyPr>
          <a:lstStyle/>
          <a:p>
            <a:r>
              <a:rPr lang="en-US" dirty="0"/>
              <a:t>  </a:t>
            </a:r>
          </a:p>
          <a:p>
            <a:pPr algn="ctr"/>
            <a:r>
              <a:rPr lang="en-US" b="1" dirty="0"/>
              <a:t>DEVELOPMENT</a:t>
            </a:r>
          </a:p>
          <a:p>
            <a:r>
              <a:rPr lang="en-US" dirty="0"/>
              <a:t>A more detailed reflection on the sacraments came from St Augustine of Hippo in the 5th century. Augustine developed the notion that a </a:t>
            </a:r>
            <a:r>
              <a:rPr lang="en-US" dirty="0" err="1"/>
              <a:t>sacramentum</a:t>
            </a:r>
            <a:r>
              <a:rPr lang="en-US" dirty="0"/>
              <a:t> is a sign that sanctifies – makes holy – because it is efficacious – produces the intended effect. For instance, Christ and the Holy Spirit make effective, through grace, the cleansing that water signifies in baptism. It was Augustine who called a sacrament ‘a visible sign of invisible grace’. He also, in his letters referred to a </a:t>
            </a:r>
            <a:r>
              <a:rPr lang="en-US" dirty="0" err="1"/>
              <a:t>sacramentum</a:t>
            </a:r>
            <a:r>
              <a:rPr lang="en-US" dirty="0"/>
              <a:t> as a sacrum </a:t>
            </a:r>
            <a:r>
              <a:rPr lang="en-US" dirty="0" err="1"/>
              <a:t>signum</a:t>
            </a:r>
            <a:r>
              <a:rPr lang="en-US" dirty="0"/>
              <a:t> ‘sign of a sacred thing’ It is worth mentioning that Augustine did not consider only rituals to be sacraments but listed over 300. The Church gradually reduced this by differentiating between rituals and signs and symbols that assist people in prayer and devotion such as holy water, palms, ashes etc. These latter are called </a:t>
            </a:r>
            <a:r>
              <a:rPr lang="en-US" dirty="0" err="1"/>
              <a:t>sacramentals</a:t>
            </a:r>
            <a:r>
              <a:rPr lang="en-US" dirty="0"/>
              <a:t>.</a:t>
            </a:r>
          </a:p>
          <a:p>
            <a:endParaRPr lang="en-US" dirty="0"/>
          </a:p>
          <a:p>
            <a:endParaRPr lang="en-US" dirty="0"/>
          </a:p>
        </p:txBody>
      </p:sp>
    </p:spTree>
    <p:extLst>
      <p:ext uri="{BB962C8B-B14F-4D97-AF65-F5344CB8AC3E}">
        <p14:creationId xmlns:p14="http://schemas.microsoft.com/office/powerpoint/2010/main" val="956123167"/>
      </p:ext>
    </p:extLst>
  </p:cSld>
  <p:clrMapOvr>
    <a:masterClrMapping/>
  </p:clrMapOvr>
  <p:transition spd="slow">
    <p:push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25445" y="525545"/>
            <a:ext cx="8976852" cy="2031325"/>
          </a:xfrm>
          <a:prstGeom prst="rect">
            <a:avLst/>
          </a:prstGeom>
        </p:spPr>
        <p:txBody>
          <a:bodyPr wrap="square">
            <a:spAutoFit/>
          </a:bodyPr>
          <a:lstStyle/>
          <a:p>
            <a:r>
              <a:rPr lang="en-US" dirty="0"/>
              <a:t> Gradually seven major rituals came to be accepted as sacraments, named in 1215 at the Fourth Lateran Council as the sacraments of the Church, confirmed at the Councils of Lyon II (1247), Florence (1439) and Trent (1547). These seven were, as we have today, baptism, confirmation, eucharist, penance, anointing of the dying (today the anointing of the sick), marriage (matrimony) and the ordination of priests.</a:t>
            </a:r>
          </a:p>
          <a:p>
            <a:endParaRPr lang="en-US" dirty="0"/>
          </a:p>
        </p:txBody>
      </p:sp>
    </p:spTree>
    <p:extLst>
      <p:ext uri="{BB962C8B-B14F-4D97-AF65-F5344CB8AC3E}">
        <p14:creationId xmlns:p14="http://schemas.microsoft.com/office/powerpoint/2010/main" val="4093647088"/>
      </p:ext>
    </p:extLst>
  </p:cSld>
  <p:clrMapOvr>
    <a:masterClrMapping/>
  </p:clrMapOvr>
  <p:transition spd="slow">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52600" y="1992085"/>
            <a:ext cx="9249697" cy="2862322"/>
          </a:xfrm>
          <a:prstGeom prst="rect">
            <a:avLst/>
          </a:prstGeom>
        </p:spPr>
        <p:txBody>
          <a:bodyPr wrap="square">
            <a:spAutoFit/>
          </a:bodyPr>
          <a:lstStyle/>
          <a:p>
            <a:r>
              <a:rPr lang="en-US" dirty="0"/>
              <a:t>  </a:t>
            </a:r>
          </a:p>
          <a:p>
            <a:pPr algn="ctr"/>
            <a:r>
              <a:rPr lang="en-US" dirty="0"/>
              <a:t> </a:t>
            </a:r>
            <a:r>
              <a:rPr lang="en-US" b="1" dirty="0"/>
              <a:t>DEFINITIONS</a:t>
            </a:r>
          </a:p>
          <a:p>
            <a:pPr algn="ctr"/>
            <a:r>
              <a:rPr lang="en-US" b="1" dirty="0"/>
              <a:t>So, then what is a sacrament?</a:t>
            </a:r>
          </a:p>
          <a:p>
            <a:r>
              <a:rPr lang="en-US" dirty="0"/>
              <a:t>As stated above, St Augustine described a sacrament as ‘an outward and visible sign of an inward and invisible grace.’</a:t>
            </a:r>
          </a:p>
          <a:p>
            <a:r>
              <a:rPr lang="en-US" dirty="0"/>
              <a:t>‘A Catechism of Christian Doctrine’ – often called ‘The Penny Catechism’ tells us ‘a sacrament is an outward sign of inward grace, ordained by Jesus Christ, by which grace is given to our souls.’ (249)</a:t>
            </a:r>
          </a:p>
          <a:p>
            <a:endParaRPr lang="en-US" dirty="0"/>
          </a:p>
          <a:p>
            <a:pPr algn="ctr"/>
            <a:endParaRPr lang="en-US" dirty="0"/>
          </a:p>
        </p:txBody>
      </p:sp>
    </p:spTree>
    <p:extLst>
      <p:ext uri="{BB962C8B-B14F-4D97-AF65-F5344CB8AC3E}">
        <p14:creationId xmlns:p14="http://schemas.microsoft.com/office/powerpoint/2010/main" val="3684188767"/>
      </p:ext>
    </p:extLst>
  </p:cSld>
  <p:clrMapOvr>
    <a:masterClrMapping/>
  </p:clrMapOvr>
  <p:transition spd="slow">
    <p:push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68" y="2712299"/>
            <a:ext cx="8121445" cy="2585323"/>
          </a:xfrm>
          <a:prstGeom prst="rect">
            <a:avLst/>
          </a:prstGeom>
        </p:spPr>
        <p:txBody>
          <a:bodyPr wrap="square">
            <a:spAutoFit/>
          </a:bodyPr>
          <a:lstStyle/>
          <a:p>
            <a:r>
              <a:rPr lang="en-US" dirty="0"/>
              <a:t> The Catechism of the Catholic Church says, ‘The sacraments are efficacious signs of grace, instituted by Christ and entrusted to the Church, by which divine life is dispensed to us. The visible rites by which the sacraments are celebrated signify and make present the graces proper to each sacrament.’ (1131)</a:t>
            </a:r>
          </a:p>
          <a:p>
            <a:r>
              <a:rPr lang="en-US" dirty="0"/>
              <a:t>The Code of Canon Law states, ‘The sacraments of the New Testament were instituted by Christ the Lord and entrusted to the Church.</a:t>
            </a:r>
          </a:p>
          <a:p>
            <a:endParaRPr lang="en-US" dirty="0"/>
          </a:p>
          <a:p>
            <a:endParaRPr lang="en-US" dirty="0"/>
          </a:p>
        </p:txBody>
      </p:sp>
    </p:spTree>
    <p:extLst>
      <p:ext uri="{BB962C8B-B14F-4D97-AF65-F5344CB8AC3E}">
        <p14:creationId xmlns:p14="http://schemas.microsoft.com/office/powerpoint/2010/main" val="1490969211"/>
      </p:ext>
    </p:extLst>
  </p:cSld>
  <p:clrMapOvr>
    <a:masterClrMapping/>
  </p:clrMapOvr>
  <p:transition spd="slow">
    <p:push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13934" y="1523348"/>
            <a:ext cx="7816645" cy="3693319"/>
          </a:xfrm>
          <a:prstGeom prst="rect">
            <a:avLst/>
          </a:prstGeom>
        </p:spPr>
        <p:txBody>
          <a:bodyPr wrap="square">
            <a:spAutoFit/>
          </a:bodyPr>
          <a:lstStyle/>
          <a:p>
            <a:r>
              <a:rPr lang="en-US" dirty="0"/>
              <a:t> As actions of Christ and the Church, they are signs and means which express and strengthen the faith, render worship to God, and effect the sanctification of humanity and thus contribute in the greatest way to establish, strengthen, and manifest ecclesiastical communion.’ (840) </a:t>
            </a:r>
          </a:p>
          <a:p>
            <a:r>
              <a:rPr lang="en-US" dirty="0" err="1"/>
              <a:t>Sacrosanctum</a:t>
            </a:r>
            <a:r>
              <a:rPr lang="en-US" dirty="0"/>
              <a:t> </a:t>
            </a:r>
            <a:r>
              <a:rPr lang="en-US" dirty="0" err="1"/>
              <a:t>Concilium</a:t>
            </a:r>
            <a:r>
              <a:rPr lang="en-US" dirty="0"/>
              <a:t> (The Constitution on the Sacred Liturgy) tells us, </a:t>
            </a:r>
            <a:r>
              <a:rPr lang="en-US" b="1" u="sng" dirty="0"/>
              <a:t>‘The purpose of the sacraments is to sanctify, to build up the Body of Christ and, finally, to worship God. Because they are signs, they also instruct. They not only presuppose faith, but by words and objects they also nourish, strengthen, and express it.’ (59)</a:t>
            </a:r>
          </a:p>
          <a:p>
            <a:r>
              <a:rPr lang="en-US" dirty="0"/>
              <a:t>From the definitions there seem to be a number of significant words: sign, Christ, grace, and the Church.</a:t>
            </a:r>
          </a:p>
          <a:p>
            <a:endParaRPr lang="en-US" dirty="0"/>
          </a:p>
        </p:txBody>
      </p:sp>
    </p:spTree>
    <p:extLst>
      <p:ext uri="{BB962C8B-B14F-4D97-AF65-F5344CB8AC3E}">
        <p14:creationId xmlns:p14="http://schemas.microsoft.com/office/powerpoint/2010/main" val="4179616715"/>
      </p:ext>
    </p:extLst>
  </p:cSld>
  <p:clrMapOvr>
    <a:masterClrMapping/>
  </p:clrMapOvr>
  <p:transition spd="slow">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80457" y="1480457"/>
            <a:ext cx="9787310" cy="2585323"/>
          </a:xfrm>
          <a:prstGeom prst="rect">
            <a:avLst/>
          </a:prstGeom>
        </p:spPr>
        <p:txBody>
          <a:bodyPr wrap="square">
            <a:spAutoFit/>
          </a:bodyPr>
          <a:lstStyle/>
          <a:p>
            <a:r>
              <a:rPr lang="en-US" dirty="0"/>
              <a:t> 		</a:t>
            </a:r>
            <a:r>
              <a:rPr lang="en-US" b="1" dirty="0"/>
              <a:t>                        SIGN &amp; REALITY</a:t>
            </a:r>
          </a:p>
          <a:p>
            <a:r>
              <a:rPr lang="en-US" dirty="0"/>
              <a:t>We, as human beings, need signs and symbols often to express what cannot be expressed in words. We see around us constantly signs to simplify communication – road signs, badges and logos, signs that point to a simple, and mostly fixed, reality. We use also more complex signs, symbols, signs that are multidimensional, pointing to another reality and manifesting that reality. A heart, for instance is a symbol of love. It is an organ of the human body that keeps us alive, but we imbue it with elements of life, eternity, energy, commitment, passion </a:t>
            </a:r>
            <a:r>
              <a:rPr lang="en-US" dirty="0" err="1"/>
              <a:t>etc</a:t>
            </a:r>
            <a:r>
              <a:rPr lang="en-US" dirty="0"/>
              <a:t> etc.</a:t>
            </a:r>
          </a:p>
          <a:p>
            <a:endParaRPr lang="en-US" dirty="0"/>
          </a:p>
        </p:txBody>
      </p:sp>
    </p:spTree>
    <p:extLst>
      <p:ext uri="{BB962C8B-B14F-4D97-AF65-F5344CB8AC3E}">
        <p14:creationId xmlns:p14="http://schemas.microsoft.com/office/powerpoint/2010/main" val="2079989536"/>
      </p:ext>
    </p:extLst>
  </p:cSld>
  <p:clrMapOvr>
    <a:masterClrMapping/>
  </p:clrMapOvr>
  <p:transition spd="slow">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36914" y="1426029"/>
            <a:ext cx="9830853" cy="4247317"/>
          </a:xfrm>
          <a:prstGeom prst="rect">
            <a:avLst/>
          </a:prstGeom>
        </p:spPr>
        <p:txBody>
          <a:bodyPr wrap="square">
            <a:spAutoFit/>
          </a:bodyPr>
          <a:lstStyle/>
          <a:p>
            <a:r>
              <a:rPr lang="en-US" dirty="0"/>
              <a:t> 	 </a:t>
            </a:r>
          </a:p>
          <a:p>
            <a:r>
              <a:rPr lang="en-US" dirty="0"/>
              <a:t> A symbol has many meanings, often with different nuances for different people. Its depth is inexhaustible and it is able to communicate meaning that is beyond words. How we interpret signs and symbols will be shaped by the communities to which we belong. Just as signs and symbols are necessary for human communication so also, and perhaps more so, they are necessary in the communication between God and ourselves. </a:t>
            </a:r>
          </a:p>
          <a:p>
            <a:r>
              <a:rPr lang="en-US" dirty="0"/>
              <a:t>In the Catholic community signs and symbols help to articulate the mystery that is God and to communicate with our God. We sprinkle water to remind us of our baptism, ashes to remind us of our mortality, liturgical colors to reflect moments and seasons in the Church’s Year. We stand at the proclaiming of the Gospel to emphasize its importance, we shake hands with others to symbolize our sharing of Christ’s peace with all. These are the sacramentals mentioned above and help us in prayer and devotion.</a:t>
            </a:r>
          </a:p>
          <a:p>
            <a:endParaRPr lang="en-US" dirty="0"/>
          </a:p>
          <a:p>
            <a:pPr algn="ctr"/>
            <a:endParaRPr lang="en-US" dirty="0"/>
          </a:p>
        </p:txBody>
      </p:sp>
    </p:spTree>
    <p:extLst>
      <p:ext uri="{BB962C8B-B14F-4D97-AF65-F5344CB8AC3E}">
        <p14:creationId xmlns:p14="http://schemas.microsoft.com/office/powerpoint/2010/main" val="701972153"/>
      </p:ext>
    </p:extLst>
  </p:cSld>
  <p:clrMapOvr>
    <a:masterClrMapping/>
  </p:clrMapOvr>
  <p:transition spd="slow">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30829" y="2579914"/>
            <a:ext cx="9989223" cy="2031325"/>
          </a:xfrm>
          <a:prstGeom prst="rect">
            <a:avLst/>
          </a:prstGeom>
        </p:spPr>
        <p:txBody>
          <a:bodyPr wrap="square">
            <a:spAutoFit/>
          </a:bodyPr>
          <a:lstStyle/>
          <a:p>
            <a:r>
              <a:rPr lang="en-US" dirty="0"/>
              <a:t>  Sacraments, particularly, depend on signs and symbols which signify a sacred reality.</a:t>
            </a:r>
          </a:p>
          <a:p>
            <a:r>
              <a:rPr lang="en-US" dirty="0"/>
              <a:t>Thomas Aquinas in the 13th century wrote of the elements that make up a sacrament. There was the sign itself (</a:t>
            </a:r>
            <a:r>
              <a:rPr lang="en-US" dirty="0" err="1"/>
              <a:t>sacramentum</a:t>
            </a:r>
            <a:r>
              <a:rPr lang="en-US" dirty="0"/>
              <a:t> </a:t>
            </a:r>
            <a:r>
              <a:rPr lang="en-US" dirty="0" err="1"/>
              <a:t>tantum</a:t>
            </a:r>
            <a:r>
              <a:rPr lang="en-US" dirty="0"/>
              <a:t>), something concrete like bread and wine and the words of consecration in the Eucharist, or water in baptism. What is signified he calls res et </a:t>
            </a:r>
            <a:r>
              <a:rPr lang="en-US" dirty="0" err="1"/>
              <a:t>sacramentum</a:t>
            </a:r>
            <a:r>
              <a:rPr lang="en-US" dirty="0"/>
              <a:t> (literally the ‘thing’ or the reality –and the sign).</a:t>
            </a:r>
          </a:p>
          <a:p>
            <a:endParaRPr lang="en-US" dirty="0"/>
          </a:p>
          <a:p>
            <a:endParaRPr lang="en-US" dirty="0"/>
          </a:p>
        </p:txBody>
      </p:sp>
    </p:spTree>
    <p:extLst>
      <p:ext uri="{BB962C8B-B14F-4D97-AF65-F5344CB8AC3E}">
        <p14:creationId xmlns:p14="http://schemas.microsoft.com/office/powerpoint/2010/main" val="1979734210"/>
      </p:ext>
    </p:extLst>
  </p:cSld>
  <p:clrMapOvr>
    <a:masterClrMapping/>
  </p:clrMapOvr>
  <p:transition spd="slow">
    <p:push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84439" y="1948544"/>
            <a:ext cx="9420174" cy="2773046"/>
          </a:xfrm>
        </p:spPr>
        <p:txBody>
          <a:bodyPr>
            <a:normAutofit/>
          </a:bodyPr>
          <a:lstStyle/>
          <a:p>
            <a:r>
              <a:rPr lang="en-US" sz="1800" dirty="0"/>
              <a:t>What is signified in the eucharist is the real presence of Christ; what is signified in baptism is the baptismal seal or character, that indelible mark of God. The final effect of the sacrament is the res tantum, the reality alone. This is the spiritual effect, grace. In the eucharist this is God’s grace and further incorporation into the Body of Christ. Just as one loaf is made of many grains so we, the many, gathered at the eucharist become one body in Christ. In baptism the spiritual effect is forgiveness of sins and entry into the Body of Christ.</a:t>
            </a:r>
            <a:br>
              <a:rPr lang="en-US" sz="1800" dirty="0"/>
            </a:br>
            <a:r>
              <a:rPr lang="en-US" sz="1800" dirty="0"/>
              <a:t> </a:t>
            </a:r>
            <a:endParaRPr lang="en-US" dirty="0"/>
          </a:p>
        </p:txBody>
      </p:sp>
    </p:spTree>
    <p:extLst>
      <p:ext uri="{BB962C8B-B14F-4D97-AF65-F5344CB8AC3E}">
        <p14:creationId xmlns:p14="http://schemas.microsoft.com/office/powerpoint/2010/main" val="2693326714"/>
      </p:ext>
    </p:extLst>
  </p:cSld>
  <p:clrMapOvr>
    <a:masterClrMapping/>
  </p:clrMapOvr>
  <p:transition spd="slow">
    <p:push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4743" y="1849722"/>
            <a:ext cx="7119257" cy="3363741"/>
          </a:xfrm>
          <a:prstGeom prst="rect">
            <a:avLst/>
          </a:prstGeom>
        </p:spPr>
        <p:txBody>
          <a:bodyPr wrap="square">
            <a:spAutoFit/>
          </a:bodyPr>
          <a:lstStyle/>
          <a:p>
            <a:pPr>
              <a:lnSpc>
                <a:spcPct val="107000"/>
              </a:lnSpc>
              <a:spcAft>
                <a:spcPts val="800"/>
              </a:spcAft>
            </a:pPr>
            <a:r>
              <a:rPr lang="en-US" dirty="0"/>
              <a:t> To look at sacraments simply as a series of signs and rituals that alone produce a guaranteed effect would be to ignore their importance for our lives. </a:t>
            </a:r>
          </a:p>
          <a:p>
            <a:pPr>
              <a:lnSpc>
                <a:spcPct val="107000"/>
              </a:lnSpc>
              <a:spcAft>
                <a:spcPts val="800"/>
              </a:spcAft>
            </a:pPr>
            <a:r>
              <a:rPr lang="en-US" dirty="0"/>
              <a:t>They are celebrations of our journey of faith within the community of the Church. </a:t>
            </a:r>
          </a:p>
          <a:p>
            <a:pPr>
              <a:lnSpc>
                <a:spcPct val="107000"/>
              </a:lnSpc>
              <a:spcAft>
                <a:spcPts val="800"/>
              </a:spcAft>
            </a:pPr>
            <a:r>
              <a:rPr lang="en-US" dirty="0"/>
              <a:t>They are moments relating to, and enriching our human experience, that make present the mystery and the actions of God in Christ, and are celebrated within the Body of Christ, the Church.</a:t>
            </a:r>
          </a:p>
          <a:p>
            <a:pPr>
              <a:lnSpc>
                <a:spcPct val="107000"/>
              </a:lnSpc>
              <a:spcAft>
                <a:spcPts val="800"/>
              </a:spcAft>
            </a:pPr>
            <a:endParaRPr lang="en-US" dirty="0"/>
          </a:p>
        </p:txBody>
      </p:sp>
    </p:spTree>
    <p:extLst>
      <p:ext uri="{BB962C8B-B14F-4D97-AF65-F5344CB8AC3E}">
        <p14:creationId xmlns:p14="http://schemas.microsoft.com/office/powerpoint/2010/main" val="2294058564"/>
      </p:ext>
    </p:extLst>
  </p:cSld>
  <p:clrMapOvr>
    <a:masterClrMapping/>
  </p:clrMapOvr>
  <p:transition spd="slow">
    <p:push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5143" y="1730829"/>
            <a:ext cx="10137760" cy="3135858"/>
          </a:xfrm>
          <a:prstGeom prst="rect">
            <a:avLst/>
          </a:prstGeom>
        </p:spPr>
        <p:txBody>
          <a:bodyPr wrap="square">
            <a:spAutoFit/>
          </a:bodyPr>
          <a:lstStyle/>
          <a:p>
            <a:r>
              <a:rPr lang="en-US" dirty="0"/>
              <a:t> God became visible in Christ, Christ is visible in the Church, communicating himself in the sacraments. Thus the Church, as the visible sign of Christ, is also sacrament. The Catechism of the Catholic Church tells us:</a:t>
            </a:r>
          </a:p>
          <a:p>
            <a:r>
              <a:rPr lang="en-US" dirty="0"/>
              <a:t>‘The seven sacraments are the signs and instruments by which the Holy Spirit spreads the grace of Christ the head throughout the Church which is his Body. The Church, then, both contains and communicates the invisible grace she signifies. It is in this analogical sense, that the Church is called a "sacrament."’ 774</a:t>
            </a:r>
          </a:p>
          <a:p>
            <a:r>
              <a:rPr lang="en-US" dirty="0"/>
              <a:t>‘The Church "is the visible plan of God's love for humanity," because God desires "that the whole human race may become one People of God, form one Body of Christ, and be built up into one temple of the Holy Spirit."’ 776</a:t>
            </a:r>
          </a:p>
          <a:p>
            <a:pPr algn="just">
              <a:lnSpc>
                <a:spcPct val="107000"/>
              </a:lnSpc>
              <a:spcAft>
                <a:spcPts val="800"/>
              </a:spcAft>
            </a:pPr>
            <a:endParaRPr lang="en-US" dirty="0"/>
          </a:p>
        </p:txBody>
      </p:sp>
    </p:spTree>
    <p:extLst>
      <p:ext uri="{BB962C8B-B14F-4D97-AF65-F5344CB8AC3E}">
        <p14:creationId xmlns:p14="http://schemas.microsoft.com/office/powerpoint/2010/main" val="1391286131"/>
      </p:ext>
    </p:extLst>
  </p:cSld>
  <p:clrMapOvr>
    <a:masterClrMapping/>
  </p:clrMapOvr>
  <p:transition spd="slow">
    <p:push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4257" y="2035629"/>
            <a:ext cx="10148646" cy="1779333"/>
          </a:xfrm>
          <a:prstGeom prst="rect">
            <a:avLst/>
          </a:prstGeom>
        </p:spPr>
        <p:txBody>
          <a:bodyPr wrap="square">
            <a:spAutoFit/>
          </a:bodyPr>
          <a:lstStyle/>
          <a:p>
            <a:pPr algn="just">
              <a:lnSpc>
                <a:spcPct val="107000"/>
              </a:lnSpc>
              <a:spcAft>
                <a:spcPts val="800"/>
              </a:spcAft>
            </a:pPr>
            <a:r>
              <a:rPr lang="en-US" dirty="0"/>
              <a:t> And because we are members of the Body of Christ, we too can be the sacrament of Christ in the world. When we act as Jesus did we embody the presence of Christ in the world, we are living sacraments.</a:t>
            </a:r>
          </a:p>
          <a:p>
            <a:pPr algn="just">
              <a:lnSpc>
                <a:spcPct val="107000"/>
              </a:lnSpc>
              <a:spcAft>
                <a:spcPts val="800"/>
              </a:spcAft>
            </a:pPr>
            <a:endParaRPr lang="en-US" dirty="0"/>
          </a:p>
          <a:p>
            <a:pPr algn="ctr">
              <a:lnSpc>
                <a:spcPct val="107000"/>
              </a:lnSpc>
              <a:spcAft>
                <a:spcPts val="800"/>
              </a:spcAft>
            </a:pPr>
            <a:endParaRPr lang="en-US" dirty="0"/>
          </a:p>
        </p:txBody>
      </p:sp>
    </p:spTree>
    <p:extLst>
      <p:ext uri="{BB962C8B-B14F-4D97-AF65-F5344CB8AC3E}">
        <p14:creationId xmlns:p14="http://schemas.microsoft.com/office/powerpoint/2010/main" val="2718733981"/>
      </p:ext>
    </p:extLst>
  </p:cSld>
  <p:clrMapOvr>
    <a:masterClrMapping/>
  </p:clrMapOvr>
  <p:transition spd="slow">
    <p:push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3161" y="1012723"/>
            <a:ext cx="9596283" cy="5628849"/>
          </a:xfrm>
          <a:prstGeom prst="rect">
            <a:avLst/>
          </a:prstGeom>
        </p:spPr>
        <p:txBody>
          <a:bodyPr wrap="square">
            <a:spAutoFit/>
          </a:bodyPr>
          <a:lstStyle/>
          <a:p>
            <a:pPr algn="ctr"/>
            <a:r>
              <a:rPr lang="en-US" dirty="0"/>
              <a:t> </a:t>
            </a:r>
            <a:r>
              <a:rPr lang="en-US" b="1" dirty="0"/>
              <a:t>CHRIST</a:t>
            </a:r>
          </a:p>
          <a:p>
            <a:r>
              <a:rPr lang="en-US" dirty="0"/>
              <a:t>If we understand Christ as the first and most important sacrament, then we recognize that the sacraments are always actions of Christ. They are rooted in experiences in the New Testament where Christ uses specific symbolic actions (words, gestures, signs) as visible signs of the life he brings.</a:t>
            </a:r>
          </a:p>
          <a:p>
            <a:r>
              <a:rPr lang="en-US" dirty="0"/>
              <a:t> Jesus was baptized with water in the Jordan and the Holy Spirit descended upon him. Mk 1:9-10</a:t>
            </a:r>
          </a:p>
          <a:p>
            <a:r>
              <a:rPr lang="en-US" dirty="0"/>
              <a:t> Jesus' first miracle was to turn water into wine. </a:t>
            </a:r>
            <a:r>
              <a:rPr lang="en-US" dirty="0" err="1"/>
              <a:t>Jn</a:t>
            </a:r>
            <a:r>
              <a:rPr lang="en-US" dirty="0"/>
              <a:t> 2:1-11</a:t>
            </a:r>
          </a:p>
          <a:p>
            <a:r>
              <a:rPr lang="en-US" dirty="0"/>
              <a:t> Jesus multiplied bread and fish to feed the crowd. Mk 6:41-44</a:t>
            </a:r>
          </a:p>
          <a:p>
            <a:r>
              <a:rPr lang="en-US" dirty="0"/>
              <a:t> Jesus touched people to heal them. Mk 6:41-44</a:t>
            </a:r>
          </a:p>
          <a:p>
            <a:r>
              <a:rPr lang="en-US" dirty="0"/>
              <a:t> Jesus used his spittle to cure a blind man. Mk 8:23 </a:t>
            </a:r>
          </a:p>
          <a:p>
            <a:r>
              <a:rPr lang="en-US" dirty="0"/>
              <a:t> Jesus breathed on his apostles to give them the Holy Spirit. (</a:t>
            </a:r>
            <a:r>
              <a:rPr lang="en-US" dirty="0" err="1"/>
              <a:t>Jn</a:t>
            </a:r>
            <a:r>
              <a:rPr lang="en-US" dirty="0"/>
              <a:t> 20:22)</a:t>
            </a:r>
          </a:p>
          <a:p>
            <a:r>
              <a:rPr lang="en-US" dirty="0"/>
              <a:t> Jesus gave his apostles his own body and blood in the form of bread and wine. Mk 14:22-23</a:t>
            </a:r>
          </a:p>
          <a:p>
            <a:r>
              <a:rPr lang="en-US" dirty="0"/>
              <a:t> Jesus teaches against divorce Mark 10:2-12; Matt 19:1-9 -</a:t>
            </a:r>
          </a:p>
          <a:p>
            <a:r>
              <a:rPr lang="en-US" dirty="0"/>
              <a:t> The Apostles followed the example of Jesus and carried out his teaching.</a:t>
            </a:r>
          </a:p>
          <a:p>
            <a:r>
              <a:rPr lang="en-US" dirty="0"/>
              <a:t> The apostles anointed the sick for healing. Mk 6:13</a:t>
            </a:r>
          </a:p>
          <a:p>
            <a:r>
              <a:rPr lang="en-US" dirty="0"/>
              <a:t> They (the Twelve) drove out many demons, and they anointed with oil many who were sick and cured them</a:t>
            </a:r>
          </a:p>
          <a:p>
            <a:pPr algn="just">
              <a:lnSpc>
                <a:spcPct val="107000"/>
              </a:lnSpc>
              <a:spcAft>
                <a:spcPts val="800"/>
              </a:spcAft>
            </a:pPr>
            <a:endParaRPr lang="en-US" dirty="0"/>
          </a:p>
        </p:txBody>
      </p:sp>
    </p:spTree>
    <p:extLst>
      <p:ext uri="{BB962C8B-B14F-4D97-AF65-F5344CB8AC3E}">
        <p14:creationId xmlns:p14="http://schemas.microsoft.com/office/powerpoint/2010/main" val="1803012928"/>
      </p:ext>
    </p:extLst>
  </p:cSld>
  <p:clrMapOvr>
    <a:masterClrMapping/>
  </p:clrMapOvr>
  <p:transition spd="slow">
    <p:push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966301"/>
            <a:ext cx="9065342" cy="3693319"/>
          </a:xfrm>
          <a:prstGeom prst="rect">
            <a:avLst/>
          </a:prstGeom>
        </p:spPr>
        <p:txBody>
          <a:bodyPr wrap="square">
            <a:spAutoFit/>
          </a:bodyPr>
          <a:lstStyle/>
          <a:p>
            <a:pPr algn="ctr"/>
            <a:r>
              <a:rPr lang="en-US" dirty="0">
                <a:effectLst/>
                <a:latin typeface="Calibri" panose="020F0502020204030204" pitchFamily="34" charset="0"/>
                <a:ea typeface="Calibri" panose="020F0502020204030204" pitchFamily="34" charset="0"/>
                <a:cs typeface="Times New Roman" panose="02020603050405020304" pitchFamily="18" charset="0"/>
              </a:rPr>
              <a:t>		</a:t>
            </a:r>
          </a:p>
          <a:p>
            <a:r>
              <a:rPr lang="en-US" dirty="0"/>
              <a:t> The apostles laid their hands on people to receive the Holy Spirit. Acts 8:17</a:t>
            </a:r>
          </a:p>
          <a:p>
            <a:r>
              <a:rPr lang="en-US" dirty="0"/>
              <a:t> The apostles laid their hands on others to be set apart for special ministry or mission in the church. Acts 6:6</a:t>
            </a:r>
          </a:p>
          <a:p>
            <a:r>
              <a:rPr lang="en-US" dirty="0"/>
              <a:t> The apostles baptized. Mt 28:19</a:t>
            </a:r>
          </a:p>
          <a:p>
            <a:r>
              <a:rPr lang="en-US" dirty="0"/>
              <a:t> The apostles forgave sins Mt 18:18</a:t>
            </a:r>
          </a:p>
          <a:p>
            <a:r>
              <a:rPr lang="en-US" dirty="0"/>
              <a:t> Paul stresses the unity of husbands and wives; </a:t>
            </a:r>
            <a:r>
              <a:rPr lang="en-US" dirty="0" err="1"/>
              <a:t>Eph</a:t>
            </a:r>
            <a:r>
              <a:rPr lang="en-US" dirty="0"/>
              <a:t> 5:22-33; 1Cor 7:10-16</a:t>
            </a:r>
          </a:p>
          <a:p>
            <a:r>
              <a:rPr lang="en-US" dirty="0"/>
              <a:t> The apostles understood marriage as a mystery (Greek: </a:t>
            </a:r>
            <a:r>
              <a:rPr lang="en-US" dirty="0" err="1"/>
              <a:t>mysterion</a:t>
            </a:r>
            <a:r>
              <a:rPr lang="en-US" dirty="0"/>
              <a:t>; Latin: </a:t>
            </a:r>
            <a:r>
              <a:rPr lang="en-US" dirty="0" err="1"/>
              <a:t>sacramentum</a:t>
            </a:r>
            <a:r>
              <a:rPr lang="en-US" dirty="0"/>
              <a:t>). </a:t>
            </a:r>
            <a:r>
              <a:rPr lang="en-US" dirty="0" err="1"/>
              <a:t>Eph</a:t>
            </a:r>
            <a:r>
              <a:rPr lang="en-US" dirty="0"/>
              <a:t> 5:32</a:t>
            </a:r>
          </a:p>
          <a:p>
            <a:r>
              <a:rPr lang="en-US" dirty="0"/>
              <a:t> The apostles offered bread and wine in thanksgiving (</a:t>
            </a:r>
            <a:r>
              <a:rPr lang="en-US" dirty="0" err="1"/>
              <a:t>eucharist</a:t>
            </a:r>
            <a:r>
              <a:rPr lang="en-US" dirty="0"/>
              <a:t>) for Jesus' death.</a:t>
            </a:r>
          </a:p>
          <a:p>
            <a:r>
              <a:rPr lang="en-US" dirty="0"/>
              <a:t>Lk 22:19</a:t>
            </a:r>
          </a:p>
          <a:p>
            <a:pPr algn="ctr"/>
            <a:endParaRPr lang="en-US" dirty="0"/>
          </a:p>
        </p:txBody>
      </p:sp>
    </p:spTree>
    <p:extLst>
      <p:ext uri="{BB962C8B-B14F-4D97-AF65-F5344CB8AC3E}">
        <p14:creationId xmlns:p14="http://schemas.microsoft.com/office/powerpoint/2010/main" val="3665615091"/>
      </p:ext>
    </p:extLst>
  </p:cSld>
  <p:clrMapOvr>
    <a:masterClrMapping/>
  </p:clrMapOvr>
  <p:transition spd="slow">
    <p:push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966301"/>
            <a:ext cx="9065342" cy="2585323"/>
          </a:xfrm>
          <a:prstGeom prst="rect">
            <a:avLst/>
          </a:prstGeom>
        </p:spPr>
        <p:txBody>
          <a:bodyPr wrap="square">
            <a:spAutoFit/>
          </a:bodyPr>
          <a:lstStyle/>
          <a:p>
            <a:pPr algn="ctr"/>
            <a:endParaRPr lang="en-US" dirty="0"/>
          </a:p>
          <a:p>
            <a:r>
              <a:rPr lang="en-US" dirty="0"/>
              <a:t>The sacraments are always actions of Christ because they make Christ present, in his dying and rising. They are always actions of Christ because they are celebrated by the body of Christ, the Church.</a:t>
            </a:r>
          </a:p>
          <a:p>
            <a:r>
              <a:rPr lang="en-US" dirty="0"/>
              <a:t>‘He (Jesus) is present in the sacraments by his power, in such a way that when someone </a:t>
            </a:r>
            <a:r>
              <a:rPr lang="en-US" dirty="0" err="1"/>
              <a:t>baptises</a:t>
            </a:r>
            <a:r>
              <a:rPr lang="en-US" dirty="0"/>
              <a:t>, Jesus himself </a:t>
            </a:r>
            <a:r>
              <a:rPr lang="en-US" dirty="0" err="1"/>
              <a:t>baptises</a:t>
            </a:r>
            <a:r>
              <a:rPr lang="en-US" dirty="0"/>
              <a:t>’ Constitution On the Sacred Liturgy, 7</a:t>
            </a:r>
          </a:p>
          <a:p>
            <a:r>
              <a:rPr lang="en-US" dirty="0"/>
              <a:t>And for those who take part in the celebration of a sacrament, they are a personal meeting with Christ.</a:t>
            </a:r>
          </a:p>
          <a:p>
            <a:endParaRPr lang="en-US" dirty="0"/>
          </a:p>
        </p:txBody>
      </p:sp>
    </p:spTree>
    <p:extLst>
      <p:ext uri="{BB962C8B-B14F-4D97-AF65-F5344CB8AC3E}">
        <p14:creationId xmlns:p14="http://schemas.microsoft.com/office/powerpoint/2010/main" val="3534282441"/>
      </p:ext>
    </p:extLst>
  </p:cSld>
  <p:clrMapOvr>
    <a:masterClrMapping/>
  </p:clrMapOvr>
  <p:transition spd="slow">
    <p:push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3665" y="1205677"/>
            <a:ext cx="10068232" cy="2862322"/>
          </a:xfrm>
          <a:prstGeom prst="rect">
            <a:avLst/>
          </a:prstGeom>
        </p:spPr>
        <p:txBody>
          <a:bodyPr wrap="square">
            <a:spAutoFit/>
          </a:bodyPr>
          <a:lstStyle/>
          <a:p>
            <a:pPr algn="ctr"/>
            <a:r>
              <a:rPr lang="en-US" dirty="0"/>
              <a:t>  GRACE</a:t>
            </a:r>
          </a:p>
          <a:p>
            <a:r>
              <a:rPr lang="en-US" dirty="0"/>
              <a:t>The Church describes the seven sacraments as ‘sacraments of faith’. In that personal meeting with Christ faith is presupposed, a necessary initial element for the effectiveness of the sacrament. For the sacraments ‘nourish, strengthen and </a:t>
            </a:r>
            <a:r>
              <a:rPr lang="en-US" dirty="0" err="1"/>
              <a:t>express’</a:t>
            </a:r>
            <a:r>
              <a:rPr lang="en-US" dirty="0"/>
              <a:t> that faith. The grace we receive in the sacraments, God’s communication of love to us, leads us then to express that love, worshipping God and living the life Christ reveals to us through the Spirit. Grace transforms us, for the knowledge and experience of love can do nothing less. God offers us the gift of grace freely, the onus on us is to accept that grace, to be open to a relationship with God, through Christ, in the power of the Spirit. </a:t>
            </a:r>
          </a:p>
          <a:p>
            <a:endParaRPr lang="en-US" dirty="0"/>
          </a:p>
        </p:txBody>
      </p:sp>
    </p:spTree>
    <p:extLst>
      <p:ext uri="{BB962C8B-B14F-4D97-AF65-F5344CB8AC3E}">
        <p14:creationId xmlns:p14="http://schemas.microsoft.com/office/powerpoint/2010/main" val="90527546"/>
      </p:ext>
    </p:extLst>
  </p:cSld>
  <p:clrMapOvr>
    <a:masterClrMapping/>
  </p:clrMapOvr>
  <p:transition spd="slow">
    <p:push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9806" y="1629901"/>
            <a:ext cx="9202994" cy="3693319"/>
          </a:xfrm>
          <a:prstGeom prst="rect">
            <a:avLst/>
          </a:prstGeom>
        </p:spPr>
        <p:txBody>
          <a:bodyPr wrap="square">
            <a:spAutoFit/>
          </a:bodyPr>
          <a:lstStyle/>
          <a:p>
            <a:r>
              <a:rPr lang="en-US" dirty="0"/>
              <a:t> This demands then not a passive or mechanistic understanding of the sacraments but an active experience which leads us to recognize, and celebrate, what is sacred in our human life. The sacraments shed a new light on our human experiences. </a:t>
            </a:r>
          </a:p>
          <a:p>
            <a:r>
              <a:rPr lang="en-US" dirty="0"/>
              <a:t>The sacraments of initiation – </a:t>
            </a:r>
            <a:r>
              <a:rPr lang="en-US" b="1" dirty="0"/>
              <a:t>Baptism, Confirmation, Eucharist </a:t>
            </a:r>
            <a:r>
              <a:rPr lang="en-US" dirty="0"/>
              <a:t>– affirm and celebrate our experiences of belonging and acceptance, commitment, thanksgiving and community; </a:t>
            </a:r>
          </a:p>
          <a:p>
            <a:r>
              <a:rPr lang="en-US" dirty="0"/>
              <a:t>The sacraments of healing – </a:t>
            </a:r>
            <a:r>
              <a:rPr lang="en-US" b="1" dirty="0"/>
              <a:t>Reconciliation and Anointing of the Sick </a:t>
            </a:r>
            <a:r>
              <a:rPr lang="en-US" dirty="0"/>
              <a:t>- our need forgiveness and strengthening; </a:t>
            </a:r>
          </a:p>
          <a:p>
            <a:r>
              <a:rPr lang="en-US" dirty="0"/>
              <a:t>The sacraments of vocation – </a:t>
            </a:r>
            <a:r>
              <a:rPr lang="en-US" b="1" dirty="0"/>
              <a:t>marriage and Holy Orders </a:t>
            </a:r>
            <a:r>
              <a:rPr lang="en-US" dirty="0"/>
              <a:t>– the call to fidelity and service. In each of the sacraments our openness to the personal encounter Christ offers us the opportunity to accept the free gift of grace that God gives us.</a:t>
            </a:r>
          </a:p>
          <a:p>
            <a:endParaRPr lang="en-US" dirty="0"/>
          </a:p>
        </p:txBody>
      </p:sp>
    </p:spTree>
    <p:extLst>
      <p:ext uri="{BB962C8B-B14F-4D97-AF65-F5344CB8AC3E}">
        <p14:creationId xmlns:p14="http://schemas.microsoft.com/office/powerpoint/2010/main" val="2746192777"/>
      </p:ext>
    </p:extLst>
  </p:cSld>
  <p:clrMapOvr>
    <a:masterClrMapping/>
  </p:clrMapOvr>
  <p:transition spd="slow">
    <p:push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1936" y="1684419"/>
            <a:ext cx="8494296" cy="1754326"/>
          </a:xfrm>
          <a:prstGeom prst="rect">
            <a:avLst/>
          </a:prstGeom>
        </p:spPr>
        <p:txBody>
          <a:bodyPr wrap="square">
            <a:spAutoFit/>
          </a:bodyPr>
          <a:lstStyle/>
          <a:p>
            <a:pPr algn="ctr"/>
            <a:endParaRPr lang="en-US" b="1" dirty="0"/>
          </a:p>
          <a:p>
            <a:pPr algn="ctr"/>
            <a:endParaRPr lang="en-US" b="1" dirty="0"/>
          </a:p>
          <a:p>
            <a:pPr algn="ctr"/>
            <a:endParaRPr lang="en-US" b="1" dirty="0"/>
          </a:p>
          <a:p>
            <a:pPr algn="ctr"/>
            <a:endParaRPr lang="en-US" b="1" dirty="0"/>
          </a:p>
          <a:p>
            <a:pPr algn="ctr"/>
            <a:r>
              <a:rPr lang="en-US" b="1" dirty="0"/>
              <a:t>The Seven Sacraments</a:t>
            </a:r>
          </a:p>
          <a:p>
            <a:endParaRPr lang="en-US" dirty="0"/>
          </a:p>
        </p:txBody>
      </p:sp>
    </p:spTree>
    <p:extLst>
      <p:ext uri="{BB962C8B-B14F-4D97-AF65-F5344CB8AC3E}">
        <p14:creationId xmlns:p14="http://schemas.microsoft.com/office/powerpoint/2010/main" val="4032349232"/>
      </p:ext>
    </p:extLst>
  </p:cSld>
  <p:clrMapOvr>
    <a:masterClrMapping/>
  </p:clrMapOvr>
  <p:transition spd="slow">
    <p:push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0581" y="2551837"/>
            <a:ext cx="6833419" cy="1754326"/>
          </a:xfrm>
          <a:prstGeom prst="rect">
            <a:avLst/>
          </a:prstGeom>
        </p:spPr>
        <p:txBody>
          <a:bodyPr wrap="square">
            <a:spAutoFit/>
          </a:bodyPr>
          <a:lstStyle/>
          <a:p>
            <a:pPr algn="ctr"/>
            <a:r>
              <a:rPr lang="en-US" dirty="0"/>
              <a:t>Baptism </a:t>
            </a:r>
          </a:p>
          <a:p>
            <a:r>
              <a:rPr lang="en-US" dirty="0"/>
              <a:t>Baptism, the first and fundamental sacrament and the gate to the other sacraments, is the purifying and sanctifying sacrament of rebirth. It is the means by which its recipients are incorporated into the church in a sacramental bond of unity. </a:t>
            </a:r>
          </a:p>
        </p:txBody>
      </p:sp>
    </p:spTree>
    <p:extLst>
      <p:ext uri="{BB962C8B-B14F-4D97-AF65-F5344CB8AC3E}">
        <p14:creationId xmlns:p14="http://schemas.microsoft.com/office/powerpoint/2010/main" val="1491915851"/>
      </p:ext>
    </p:extLst>
  </p:cSld>
  <p:clrMapOvr>
    <a:masterClrMapping/>
  </p:clrMapOvr>
  <p:transition spd="slow">
    <p:push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8194" y="2274838"/>
            <a:ext cx="9232490" cy="1754326"/>
          </a:xfrm>
          <a:prstGeom prst="rect">
            <a:avLst/>
          </a:prstGeom>
        </p:spPr>
        <p:txBody>
          <a:bodyPr wrap="square">
            <a:spAutoFit/>
          </a:bodyPr>
          <a:lstStyle/>
          <a:p>
            <a:pPr algn="ctr"/>
            <a:r>
              <a:rPr lang="en-US" dirty="0"/>
              <a:t>Confirmation </a:t>
            </a:r>
          </a:p>
          <a:p>
            <a:r>
              <a:rPr lang="en-US" dirty="0"/>
              <a:t>By a signing with the gift of the Spirit, confirmation enriches the baptized with the Holy Spirit, binding them more perfectly to the Church, and strengthening them in their witness to Christ by word and deed and in their work to bring to its fullness the Body of Christ. Confirmation is conferred through anointing with chrism and the laying on of hands. </a:t>
            </a:r>
          </a:p>
        </p:txBody>
      </p:sp>
    </p:spTree>
    <p:extLst>
      <p:ext uri="{BB962C8B-B14F-4D97-AF65-F5344CB8AC3E}">
        <p14:creationId xmlns:p14="http://schemas.microsoft.com/office/powerpoint/2010/main" val="1599691255"/>
      </p:ext>
    </p:extLst>
  </p:cSld>
  <p:clrMapOvr>
    <a:masterClrMapping/>
  </p:clrMapOvr>
  <p:transition spd="slow">
    <p:push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6851" y="1028343"/>
            <a:ext cx="9517625" cy="3416320"/>
          </a:xfrm>
          <a:prstGeom prst="rect">
            <a:avLst/>
          </a:prstGeom>
        </p:spPr>
        <p:txBody>
          <a:bodyPr wrap="square">
            <a:spAutoFit/>
          </a:bodyPr>
          <a:lstStyle/>
          <a:p>
            <a:pPr algn="ctr"/>
            <a:r>
              <a:rPr lang="en-US" dirty="0"/>
              <a:t>Eucharist </a:t>
            </a:r>
          </a:p>
          <a:p>
            <a:r>
              <a:rPr lang="en-US" dirty="0"/>
              <a:t>The Eucharist is the most august sacrament, in which Christ himself is contained, offered and received, and by which the Church constantly lives and grows. The Eucharistic Sacrifice, the memorial of the death and resurrection of the Lord, in which the sacrifice of the cross is perpetuated over the centuries, is the summit and source of all Christian life and worship; it signifies and effects the unity of the people of God and achieves the building up of the Body of Christ. </a:t>
            </a:r>
          </a:p>
          <a:p>
            <a:r>
              <a:rPr lang="en-US" dirty="0"/>
              <a:t>As children reach the age of reason, generally around age seven, the Church extends to them an invitation to celebrate the sacrament of Eucharist. The initiation into the Christian community that took place at baptism is further extended by inviting children to enter fully into the heart of Christian faith through participation in the Eucharist. </a:t>
            </a:r>
          </a:p>
        </p:txBody>
      </p:sp>
    </p:spTree>
    <p:extLst>
      <p:ext uri="{BB962C8B-B14F-4D97-AF65-F5344CB8AC3E}">
        <p14:creationId xmlns:p14="http://schemas.microsoft.com/office/powerpoint/2010/main" val="3256895988"/>
      </p:ext>
    </p:extLst>
  </p:cSld>
  <p:clrMapOvr>
    <a:masterClrMapping/>
  </p:clrMapOvr>
  <p:transition spd="slow">
    <p:push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14167" y="2413338"/>
            <a:ext cx="8642555" cy="1477328"/>
          </a:xfrm>
          <a:prstGeom prst="rect">
            <a:avLst/>
          </a:prstGeom>
        </p:spPr>
        <p:txBody>
          <a:bodyPr wrap="square">
            <a:spAutoFit/>
          </a:bodyPr>
          <a:lstStyle/>
          <a:p>
            <a:pPr algn="ctr"/>
            <a:r>
              <a:rPr lang="en-US" dirty="0"/>
              <a:t>Penance </a:t>
            </a:r>
          </a:p>
          <a:p>
            <a:r>
              <a:rPr lang="en-US" dirty="0"/>
              <a:t>Through penance, the faithful receive pardon through God's mercy for the sins they have committed. At the same time, they are reconciled with the Church community. The confession, or disclosure, of sins frees us and facilitates our reconciliation with others. </a:t>
            </a:r>
          </a:p>
        </p:txBody>
      </p:sp>
    </p:spTree>
    <p:extLst>
      <p:ext uri="{BB962C8B-B14F-4D97-AF65-F5344CB8AC3E}">
        <p14:creationId xmlns:p14="http://schemas.microsoft.com/office/powerpoint/2010/main" val="669273036"/>
      </p:ext>
    </p:extLst>
  </p:cSld>
  <p:clrMapOvr>
    <a:masterClrMapping/>
  </p:clrMapOvr>
  <p:transition spd="slow">
    <p:push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3497" y="1997839"/>
            <a:ext cx="8780206" cy="2031325"/>
          </a:xfrm>
          <a:prstGeom prst="rect">
            <a:avLst/>
          </a:prstGeom>
        </p:spPr>
        <p:txBody>
          <a:bodyPr wrap="square">
            <a:spAutoFit/>
          </a:bodyPr>
          <a:lstStyle/>
          <a:p>
            <a:pPr algn="ctr"/>
            <a:r>
              <a:rPr lang="en-US" dirty="0"/>
              <a:t>Anointing of the Sick </a:t>
            </a:r>
          </a:p>
          <a:p>
            <a:r>
              <a:rPr lang="en-US" dirty="0"/>
              <a:t>Through the sacrament of anointing, Christ strengthens the faithful who are afflicted by illness, providing them with the strongest means of support. Jesus showed great concern for the bodily and spiritual welfare of the sick and commanded his followers to do the same. The celebration of this sacrament is an opportunity for the deepening of the faith of the community who are able to witness the faith and devotion of those being anointed. </a:t>
            </a:r>
          </a:p>
        </p:txBody>
      </p:sp>
    </p:spTree>
    <p:extLst>
      <p:ext uri="{BB962C8B-B14F-4D97-AF65-F5344CB8AC3E}">
        <p14:creationId xmlns:p14="http://schemas.microsoft.com/office/powerpoint/2010/main" val="4261710140"/>
      </p:ext>
    </p:extLst>
  </p:cSld>
  <p:clrMapOvr>
    <a:masterClrMapping/>
  </p:clrMapOvr>
  <p:transition spd="slow">
    <p:push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97626" y="2200925"/>
            <a:ext cx="8976851" cy="2862322"/>
          </a:xfrm>
          <a:prstGeom prst="rect">
            <a:avLst/>
          </a:prstGeom>
        </p:spPr>
        <p:txBody>
          <a:bodyPr wrap="square">
            <a:spAutoFit/>
          </a:bodyPr>
          <a:lstStyle/>
          <a:p>
            <a:pPr algn="ctr"/>
            <a:r>
              <a:rPr lang="en-US" dirty="0"/>
              <a:t>Marriage </a:t>
            </a:r>
          </a:p>
          <a:p>
            <a:r>
              <a:rPr lang="en-US" dirty="0"/>
              <a:t>The Church has a rich tradition in its teaching on sacramental marriage and covenantal union. The Old Testament authors write of God making a covenant with the chosen people and promising them that they will never be forsaken. The New Testament authors write of Jesus as the new covenant and compare the relationship of Jesus with the Church to the relationship of a husband and wife. The matrimonial covenant, by which a man and a woman establish between themselves a partnership for the whole of life, is by its nature ordered toward the good of the spouses and the procreation and education of offspring. </a:t>
            </a:r>
          </a:p>
        </p:txBody>
      </p:sp>
    </p:spTree>
    <p:extLst>
      <p:ext uri="{BB962C8B-B14F-4D97-AF65-F5344CB8AC3E}">
        <p14:creationId xmlns:p14="http://schemas.microsoft.com/office/powerpoint/2010/main" val="3632956854"/>
      </p:ext>
    </p:extLst>
  </p:cSld>
  <p:clrMapOvr>
    <a:masterClrMapping/>
  </p:clrMapOvr>
  <p:transition spd="slow">
    <p:push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4606" y="2274838"/>
            <a:ext cx="8131278" cy="1754326"/>
          </a:xfrm>
          <a:prstGeom prst="rect">
            <a:avLst/>
          </a:prstGeom>
        </p:spPr>
        <p:txBody>
          <a:bodyPr wrap="square">
            <a:spAutoFit/>
          </a:bodyPr>
          <a:lstStyle/>
          <a:p>
            <a:pPr algn="ctr"/>
            <a:r>
              <a:rPr lang="en-US" dirty="0"/>
              <a:t>Holy Orders </a:t>
            </a:r>
          </a:p>
          <a:p>
            <a:r>
              <a:rPr lang="en-US" dirty="0"/>
              <a:t>Holy Orders is the sacrament by which bishops, priests and deacons are ordained and receive the power and grace to perform their sacred duties. The sacred rite by which orders are conferred is called ordination. The apostles were ordained by Jesus at the Last Supper so that others could share in his priesthood. </a:t>
            </a:r>
          </a:p>
        </p:txBody>
      </p:sp>
    </p:spTree>
    <p:extLst>
      <p:ext uri="{BB962C8B-B14F-4D97-AF65-F5344CB8AC3E}">
        <p14:creationId xmlns:p14="http://schemas.microsoft.com/office/powerpoint/2010/main" val="2291854702"/>
      </p:ext>
    </p:extLst>
  </p:cSld>
  <p:clrMapOvr>
    <a:masterClrMapping/>
  </p:clrMapOvr>
  <p:transition spd="slow">
    <p:push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5948" y="1622322"/>
            <a:ext cx="9409471" cy="2449645"/>
          </a:xfrm>
          <a:prstGeom prst="rect">
            <a:avLst/>
          </a:prstGeom>
        </p:spPr>
        <p:txBody>
          <a:bodyPr wrap="square">
            <a:spAutoFit/>
          </a:bodyPr>
          <a:lstStyle/>
          <a:p>
            <a:pPr algn="ctr"/>
            <a:r>
              <a:rPr lang="en-US" dirty="0"/>
              <a:t> </a:t>
            </a:r>
            <a:r>
              <a:rPr lang="en-US" b="1" dirty="0"/>
              <a:t>THE CHURCH</a:t>
            </a:r>
          </a:p>
          <a:p>
            <a:r>
              <a:rPr lang="en-US" dirty="0"/>
              <a:t>We have seen that the sacraments are described as ‘the signs and instruments by which the Holy Spirit spreads the grace of Christ the head throughout the Church which is his Body.’ We have seen that the Church is the sacrament, the outward sign, of Christ himself. Thus, the sacraments are actions of the Church, ecclesial actions. They exist both for us personally and as part of the Church community.</a:t>
            </a:r>
          </a:p>
          <a:p>
            <a:pPr>
              <a:lnSpc>
                <a:spcPct val="107000"/>
              </a:lnSpc>
              <a:spcAft>
                <a:spcPts val="800"/>
              </a:spcAft>
            </a:pPr>
            <a:endParaRPr lang="en-US" dirty="0"/>
          </a:p>
          <a:p>
            <a:pPr>
              <a:lnSpc>
                <a:spcPct val="107000"/>
              </a:lnSpc>
              <a:spcAft>
                <a:spcPts val="80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8553228"/>
      </p:ext>
    </p:extLst>
  </p:cSld>
  <p:clrMapOvr>
    <a:masterClrMapping/>
  </p:clrMapOvr>
  <p:transition spd="slow">
    <p:push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0142" y="1661652"/>
            <a:ext cx="9370142" cy="2862322"/>
          </a:xfrm>
          <a:prstGeom prst="rect">
            <a:avLst/>
          </a:prstGeom>
        </p:spPr>
        <p:txBody>
          <a:bodyPr wrap="square">
            <a:spAutoFit/>
          </a:bodyPr>
          <a:lstStyle/>
          <a:p>
            <a:r>
              <a:rPr lang="en-US" b="1" dirty="0"/>
              <a:t> </a:t>
            </a:r>
            <a:r>
              <a:rPr lang="en-US" dirty="0"/>
              <a:t>It is the liturgy of the Church that we come to experience the sacramental life of the Church, those encounters with Christ. We gather as the body of Christ united with the Father to encounter Christ in Word – sacred scripture - and in sign - the symbols and rituals we engage in. Scripture sets our symbols and rituals in a context, it tells our story and leads us to reflect anew on those symbols. Our symbols then speak to us of the realities of God, of our lives in Christ. Our responsibility is to open ourselves to their depths of meaning they offer so that we are ready receptacles for the great gift of God’s grace.</a:t>
            </a:r>
          </a:p>
          <a:p>
            <a:endParaRPr lang="en-US" dirty="0"/>
          </a:p>
          <a:p>
            <a:pPr algn="ctr"/>
            <a:endParaRPr lang="en-US" dirty="0"/>
          </a:p>
        </p:txBody>
      </p:sp>
    </p:spTree>
    <p:extLst>
      <p:ext uri="{BB962C8B-B14F-4D97-AF65-F5344CB8AC3E}">
        <p14:creationId xmlns:p14="http://schemas.microsoft.com/office/powerpoint/2010/main" val="152449116"/>
      </p:ext>
    </p:extLst>
  </p:cSld>
  <p:clrMapOvr>
    <a:masterClrMapping/>
  </p:clrMapOvr>
  <p:transition spd="slow">
    <p:push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704" y="1307691"/>
            <a:ext cx="10844980" cy="2031325"/>
          </a:xfrm>
          <a:prstGeom prst="rect">
            <a:avLst/>
          </a:prstGeom>
        </p:spPr>
        <p:txBody>
          <a:bodyPr wrap="square">
            <a:spAutoFit/>
          </a:bodyPr>
          <a:lstStyle/>
          <a:p>
            <a:pPr algn="ctr"/>
            <a:r>
              <a:rPr lang="en-US" b="1" dirty="0"/>
              <a:t> </a:t>
            </a:r>
            <a:r>
              <a:rPr lang="en-US" dirty="0"/>
              <a:t> AND FINALLY</a:t>
            </a:r>
          </a:p>
          <a:p>
            <a:r>
              <a:rPr lang="en-US" dirty="0"/>
              <a:t>We need, perhaps, when reflecting on the sacraments, when celebrating the sacraments, to be ready allow the symbol and ritual to shake us, to enliven us, to question and recognize the depth of its meaning. Shaken by the sacramental encounter we can be ready to enter ever more fully that relationship of love with God that Christ invites us to. And finally, we must be courageous in our willingness to be transformed by the graces we receive.</a:t>
            </a:r>
          </a:p>
          <a:p>
            <a:pPr algn="ctr"/>
            <a:endParaRPr lang="en-US" dirty="0"/>
          </a:p>
        </p:txBody>
      </p:sp>
    </p:spTree>
    <p:extLst>
      <p:ext uri="{BB962C8B-B14F-4D97-AF65-F5344CB8AC3E}">
        <p14:creationId xmlns:p14="http://schemas.microsoft.com/office/powerpoint/2010/main" val="2156054895"/>
      </p:ext>
    </p:extLst>
  </p:cSld>
  <p:clrMapOvr>
    <a:masterClrMapping/>
  </p:clrMapOvr>
  <p:transition spd="slow">
    <p:push dir="r"/>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182</TotalTime>
  <Words>3680</Words>
  <Application>Microsoft Office PowerPoint</Application>
  <PresentationFormat>Widescreen</PresentationFormat>
  <Paragraphs>125</Paragraphs>
  <Slides>41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Century Gothic</vt:lpstr>
      <vt:lpstr>Helvetica</vt:lpstr>
      <vt:lpstr>Times New Roman</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signified in the eucharist is the real presence of Christ; what is signified in baptism is the baptismal seal or character, that indelible mark of God. The final effect of the sacrament is the res tantum, the reality alone. This is the spiritual effect, grace. In the eucharist this is God’s grace and further incorporation into the Body of Christ. Just as one loaf is made of many grains so we, the many, gathered at the eucharist become one body in Christ. In baptism the spiritual effect is forgiveness of sins and entry into the Body of Christ.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Vatican 11</dc:title>
  <dc:creator>Jekwuben Pius</dc:creator>
  <cp:lastModifiedBy>Benson C.O.C Okpara</cp:lastModifiedBy>
  <cp:revision>31</cp:revision>
  <dcterms:created xsi:type="dcterms:W3CDTF">2014-08-29T10:57:09Z</dcterms:created>
  <dcterms:modified xsi:type="dcterms:W3CDTF">2017-10-12T16:48:06Z</dcterms:modified>
</cp:coreProperties>
</file>